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80" r:id="rId24"/>
    <p:sldId id="278" r:id="rId25"/>
    <p:sldId id="279" r:id="rId2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Poppins" panose="00000500000000000000" pitchFamily="2" charset="0"/>
      <p:regular r:id="rId32"/>
      <p:bold r:id="rId33"/>
      <p:italic r:id="rId34"/>
      <p:boldItalic r:id="rId35"/>
    </p:embeddedFont>
    <p:embeddedFont>
      <p:font typeface="Poppins ExtraBold" panose="00000900000000000000" pitchFamily="2" charset="0"/>
      <p:bold r:id="rId36"/>
      <p:boldItalic r:id="rId3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660"/>
  </p:normalViewPr>
  <p:slideViewPr>
    <p:cSldViewPr snapToGrid="0">
      <p:cViewPr varScale="1">
        <p:scale>
          <a:sx n="85" d="100"/>
          <a:sy n="85" d="100"/>
        </p:scale>
        <p:origin x="90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font" Target="fonts/font3.fntdata"/><Relationship Id="rId35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30a65f2377_2_1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230a65f2377_2_1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230a65f2377_2_1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" name="Google Shape;179;g230a65f2377_2_1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30a65f2377_2_1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30a65f2377_2_1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230a65f2377_2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230a65f2377_2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230a65f2377_2_1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230a65f2377_2_1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30a65f2377_2_2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" name="Google Shape;223;g230a65f2377_2_2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230a65f2377_2_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230a65f2377_2_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30a65f2377_2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5" name="Google Shape;245;g230a65f2377_2_3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230d5885510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230d5885510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230a65f2377_2_2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230a65f2377_2_2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30a65f2377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30a65f2377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230a65f2377_2_2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9" name="Google Shape;279;g230a65f2377_2_2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230a65f2377_2_2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230a65f2377_2_2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30a65f2377_2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30a65f2377_2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30a65f2377_2_2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30a65f2377_2_2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296836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g230a65f2377_2_3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2" name="Google Shape;312;g230a65f2377_2_3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30a65f2377_2_3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230a65f2377_2_3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230a65f2377_2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230a65f2377_2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230a65f2377_2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230a65f2377_2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30a65f2377_2_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30a65f2377_2_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230a65f2377_2_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230a65f2377_2_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30a65f2377_2_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30a65f2377_2_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30a65f2377_2_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230a65f2377_2_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30a65f2377_2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230a65f2377_2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2866315"/>
            <a:ext cx="9144003" cy="227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2032" y="3838811"/>
            <a:ext cx="3437624" cy="830887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>
            <a:off x="771825" y="282600"/>
            <a:ext cx="7204800" cy="29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APRESENTAÇÃO DA MINISTRA DA CIÊNCIA, TECNOLOGIA E INOVAÇÃO, LUCIANA SANTOS, NA COMISSÃO DE CIÊNCIA, TECNOLOGIA E INOVAÇÃO DA CÂMARA DOS DEPUTADOS</a:t>
            </a:r>
            <a:endParaRPr sz="16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20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19/04/2023</a:t>
            </a:r>
            <a:endParaRPr sz="20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13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13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13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0" name="Google Shape;170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1" name="Google Shape;171;p22"/>
          <p:cNvSpPr txBox="1"/>
          <p:nvPr/>
        </p:nvSpPr>
        <p:spPr>
          <a:xfrm>
            <a:off x="1103225" y="12140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SEMICONDUTORES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Decreto prorroga o PADIS até 2026 e inclui insumos usados na fabricação de painéis solares no programa (29/03/2023).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Além de incentivar a indústria de semicondutores e gerar emprego, medida reflete o compromisso do nosso governo com uma matriz energética limpa e com a agenda da transição energética.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72" name="Google Shape;172;p22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22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22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2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76" name="Google Shape;176;p22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13289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" name="Google Shape;181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3"/>
          <p:cNvSpPr txBox="1"/>
          <p:nvPr/>
        </p:nvSpPr>
        <p:spPr>
          <a:xfrm>
            <a:off x="1103225" y="12140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SEMICONDUTORES </a:t>
            </a: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Instituído grupo de trabalho interministerial para analisar a reversão da liquidação da Ceitec (08/02/2023).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Decreto presidencial retirou a Ceitec do Programa de Parcerias de Investimentos (06/04/2023).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Objetivo é atualizar a política nacional de semicondutores e reinserir o Brasil no mercado global de chips. 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83" name="Google Shape;183;p23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3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3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3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7" name="Google Shape;187;p23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13289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24"/>
          <p:cNvSpPr txBox="1"/>
          <p:nvPr/>
        </p:nvSpPr>
        <p:spPr>
          <a:xfrm>
            <a:off x="1103225" y="8330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COOPERAÇÃO INTERNACIONAL</a:t>
            </a: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Reator Multipropósito Brasileiro: retomada do projeto de construção em parceria com a Argentina.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RMB possui diversas finalidades e aplicações, como a produção de radioisótopos para uso na medicina e na indústria; pesquisas nas áreas de agricultura e meio ambiente; e formação na área nuclear. 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Será implantado em Iperó, em São Paulo, pela Comissão Nacional de Energia Nuclear. 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Custo estimado: US$ 500 milhões.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94" name="Google Shape;194;p24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4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4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8" name="Google Shape;198;p24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9479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3" name="Google Shape;203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25"/>
          <p:cNvSpPr txBox="1"/>
          <p:nvPr/>
        </p:nvSpPr>
        <p:spPr>
          <a:xfrm>
            <a:off x="1103225" y="8330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COOPERAÇÃO INTERNACIONAL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CBERS-6: satélite de sensoriamento é fruto de acordo de cooperação com a China para o desenvolvimento, a fabricação, o lançamento e a operação conjunta.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Nova tecnologia, o Radar de Abertura Sintética (SAR) permite a geração de dados em qualquer condição climática e através de nuvens.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Além do monitoramento do desmatamento da Amazônia, os satélites de observação da Terra possuem outras aplicações, como o monitoramento das queimadas, dos recursos hídricos, das áreas agrícolas, do crescimento urbano, da ocupação do solo e dos desastres naturais.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05" name="Google Shape;205;p25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9" name="Google Shape;209;p25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9479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26"/>
          <p:cNvSpPr txBox="1"/>
          <p:nvPr/>
        </p:nvSpPr>
        <p:spPr>
          <a:xfrm>
            <a:off x="1103225" y="8330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 INTERNACIONALIZAÇÃO DA CIÊNCIA</a:t>
            </a: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SIRIUS é a maior e mais complexa infraestrutura de pesquisa do país. Está localizado no Centro Nacional de Pesquisa em Energia e Materiais (CNPEM), em Campinas.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É equiparável apenas a outros dois equipamentos no mundo (Suécia e França).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Fonte de luz síncrotron, permite a realização de pesquisas de fronteira, contribuindo para a solução de grandes desafios científicos e tecnológicos.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SIRIUS é instrumento da cooperação científica e de atração de cérebros.</a:t>
            </a:r>
            <a:r>
              <a:rPr lang="pt-BR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16" name="Google Shape;216;p26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6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6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0" name="Google Shape;220;p26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9479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22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27"/>
          <p:cNvSpPr txBox="1"/>
          <p:nvPr/>
        </p:nvSpPr>
        <p:spPr>
          <a:xfrm>
            <a:off x="1103225" y="9092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AÇÕES FUTURAS</a:t>
            </a: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MCTI está mobilizando todos os instrumentos que dispõe para implantar projetos estruturantes, que são estratégicos para modernizar a infraestrutura de pesquisa, transformar conhecimento em riquezas através da inovação, retomar o crescimento econômico, criar oportunidades de emprego e renda e ampliar o acesso da população aos benefícios da ciência e da tecnologia.</a:t>
            </a:r>
            <a:endParaRPr i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27" name="Google Shape;227;p27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" name="Google Shape;228;p27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" name="Google Shape;229;p27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27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1" name="Google Shape;231;p27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9479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6" name="Google Shape;236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28"/>
          <p:cNvSpPr txBox="1"/>
          <p:nvPr/>
        </p:nvSpPr>
        <p:spPr>
          <a:xfrm>
            <a:off x="1103225" y="3758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ECONOMIA VERDE</a:t>
            </a: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Programa Cadeias Produtivas da Bioeconomia: 3 projetos-piloto (Amazônia – açaí, cupuaçu e pirarucu / Bahia – licuri, fruto típico da caatinga).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Nova chamada pública da Finep vai investir mais de R$ 40 milhões para expandir o programa e oferecer ferramentas tecnológicas para que as comunidades locais possam agregar valor aos produtos, ampliar a produção e aumentar a renda.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Bioeconomia pode impulsionar a reindustrialização do Brasil em bases verdes, com alternativas de baixa emissão de carbono e aproveitamento dos recursos da biodiversidade nacional, agregando valor para toda a cadeia produtiva.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38" name="Google Shape;238;p28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9" name="Google Shape;239;p28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0" name="Google Shape;240;p28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28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2" name="Google Shape;242;p28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4145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7" name="Google Shape;24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48" name="Google Shape;248;p29"/>
          <p:cNvSpPr txBox="1"/>
          <p:nvPr/>
        </p:nvSpPr>
        <p:spPr>
          <a:xfrm>
            <a:off x="1103225" y="3758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7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TRANSFORMAÇÃO DIGITAL </a:t>
            </a:r>
            <a:endParaRPr sz="17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lvl="0" indent="-1714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t-B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Alavancar um grande programa de formação de profissionais para atuar na área de TICs e nas chamadas tecnologias emergentes: Inteligência Artificial, Segurança Cibernética e Computação Quântica.</a:t>
            </a:r>
          </a:p>
          <a:p>
            <a:pPr marL="171450" indent="-171450" algn="just">
              <a:lnSpc>
                <a:spcPct val="150000"/>
              </a:lnSpc>
              <a:spcBef>
                <a:spcPts val="1000"/>
              </a:spcBef>
              <a:buFontTx/>
              <a:buChar char="-"/>
            </a:pPr>
            <a:r>
              <a:rPr lang="pt-B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Déficit de 100 mil profissionais nas áreas das Tecnologias da Informação e da Comunicação (TICs). Número pode chegar a 500 mil em 2025.</a:t>
            </a:r>
          </a:p>
          <a:p>
            <a:pPr marL="171450" indent="-171450" algn="just">
              <a:lnSpc>
                <a:spcPct val="150000"/>
              </a:lnSpc>
              <a:spcBef>
                <a:spcPts val="1000"/>
              </a:spcBef>
              <a:buFontTx/>
              <a:buChar char="-"/>
            </a:pPr>
            <a:r>
              <a:rPr lang="pt-B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Programa Residência em TICs: capacitação de 40 mil profissionais através da solução de desafios apresentados pela indústria ou por Instituições de Ciência e Tecnologia. Investimento de R$ 477 milhões.</a:t>
            </a: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- Letramento Digital: voltado para estudantes do Ensino Médio, Técnico ou Superior em temas demandados pela Indústria 4.0. Projetos-pilotos implantados em Londrina e Pato Branco. Investimentos de R$ 30 milhões na capacitação de 8 mil alunos.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</p:txBody>
      </p:sp>
      <p:sp>
        <p:nvSpPr>
          <p:cNvPr id="249" name="Google Shape;249;p29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0" name="Google Shape;250;p29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1" name="Google Shape;251;p29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2" name="Google Shape;252;p29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53" name="Google Shape;253;p29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4145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8" name="Google Shape;258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Google Shape;259;p30"/>
          <p:cNvSpPr txBox="1"/>
          <p:nvPr/>
        </p:nvSpPr>
        <p:spPr>
          <a:xfrm>
            <a:off x="1103225" y="6044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7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APOIO À INFRAESTRUTURA DE PESQUISA </a:t>
            </a:r>
            <a:endParaRPr sz="17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Relançamento do Proinfra com recursos do FNDCT para reequipar </a:t>
            </a:r>
            <a:b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reestruturar a infraestrutura do país. 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INOVAÇÃO</a:t>
            </a:r>
            <a:endParaRPr sz="17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-</a:t>
            </a: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Atualização do programa Inova Empresa para alinhá-lo </a:t>
            </a:r>
            <a:b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à política de reindustrialização do país.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3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60" name="Google Shape;260;p30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0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2" name="Google Shape;262;p30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3" name="Google Shape;263;p30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4" name="Google Shape;264;p30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566928"/>
            <a:ext cx="383775" cy="435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5" name="Google Shape;265;p30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275437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" name="Google Shape;27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p31"/>
          <p:cNvSpPr txBox="1"/>
          <p:nvPr/>
        </p:nvSpPr>
        <p:spPr>
          <a:xfrm>
            <a:off x="846667" y="375800"/>
            <a:ext cx="6335158" cy="459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SAÚDE</a:t>
            </a:r>
            <a:endParaRPr sz="2200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t-B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Dez países do mundo possuem mais de 80% das patentes.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t-B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Saúde é área estratégica para o desenvolvimento: medicamentos; fármacos, hemoderivados e reagentes para diagnósticos.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t-B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Rede Vírus: permitiu a estruturação de trabalho inédito no Brasil voltado ao desenvolvimento de vacinas com incorporação de novas plataformas tecnológicas. 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t-B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Objetivo é utilizar a estrutura da Rede para prevenir futuras pandemias, criando um observatório de potenciais doenças. Proposta está alinhada ao  G20. 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 Novos projetos apoiados pelo MCTI vão monitorar, estudar o genoma e pensar em uma vacina para o vírus da gripe aviária. Edital será lançado até final de junho.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</p:txBody>
      </p:sp>
      <p:sp>
        <p:nvSpPr>
          <p:cNvPr id="272" name="Google Shape;272;p31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1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1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1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6" name="Google Shape;276;p31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4145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14"/>
          <p:cNvSpPr/>
          <p:nvPr/>
        </p:nvSpPr>
        <p:spPr>
          <a:xfrm>
            <a:off x="220675" y="1030750"/>
            <a:ext cx="1502700" cy="363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14"/>
          <p:cNvSpPr/>
          <p:nvPr/>
        </p:nvSpPr>
        <p:spPr>
          <a:xfrm>
            <a:off x="1955100" y="1335550"/>
            <a:ext cx="1608900" cy="363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14"/>
          <p:cNvSpPr/>
          <p:nvPr/>
        </p:nvSpPr>
        <p:spPr>
          <a:xfrm>
            <a:off x="5675975" y="1335550"/>
            <a:ext cx="1502700" cy="591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14"/>
          <p:cNvSpPr/>
          <p:nvPr/>
        </p:nvSpPr>
        <p:spPr>
          <a:xfrm>
            <a:off x="3750250" y="1335550"/>
            <a:ext cx="1691100" cy="591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14"/>
          <p:cNvSpPr/>
          <p:nvPr/>
        </p:nvSpPr>
        <p:spPr>
          <a:xfrm>
            <a:off x="3326400" y="708675"/>
            <a:ext cx="2491200" cy="3633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14"/>
          <p:cNvSpPr txBox="1"/>
          <p:nvPr/>
        </p:nvSpPr>
        <p:spPr>
          <a:xfrm>
            <a:off x="2640550" y="681550"/>
            <a:ext cx="4041900" cy="17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22" b="1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MINISTRA DE ESTADO</a:t>
            </a:r>
            <a:endParaRPr sz="1422" b="1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0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1328100" y="1270300"/>
            <a:ext cx="2862900" cy="28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Secretaria de Políticas </a:t>
            </a:r>
            <a:b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 Programas Estratégicos</a:t>
            </a: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Clima e sustentabilidade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Oceanos 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Antártica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Bioeconomia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Biotecnologia 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Saúde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Ciências Agrárias, </a:t>
            </a:r>
            <a:b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Humanas e Sociais</a:t>
            </a:r>
            <a:endParaRPr sz="1491">
              <a:solidFill>
                <a:srgbClr val="666666"/>
              </a:solidFill>
              <a:latin typeface="Poppins ExtraBold"/>
              <a:ea typeface="Poppins ExtraBold"/>
              <a:cs typeface="Poppins ExtraBold"/>
              <a:sym typeface="Poppins ExtraBold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3" name="Google Shape;73;p14"/>
          <p:cNvSpPr txBox="1"/>
          <p:nvPr/>
        </p:nvSpPr>
        <p:spPr>
          <a:xfrm>
            <a:off x="-436850" y="1067750"/>
            <a:ext cx="2862900" cy="14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Secretaria-Executiva</a:t>
            </a: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Subsecretaria de Unidades </a:t>
            </a:r>
            <a:b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de Pesquisa </a:t>
            </a:r>
            <a:b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 Organizações Sociais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Subsecretaria de Ciência </a:t>
            </a:r>
            <a:b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 Tecnologia para a Amazônia</a:t>
            </a:r>
            <a:endParaRPr sz="1000"/>
          </a:p>
        </p:txBody>
      </p:sp>
      <p:sp>
        <p:nvSpPr>
          <p:cNvPr id="74" name="Google Shape;74;p14"/>
          <p:cNvSpPr txBox="1"/>
          <p:nvPr/>
        </p:nvSpPr>
        <p:spPr>
          <a:xfrm>
            <a:off x="3157050" y="1305275"/>
            <a:ext cx="2862900" cy="30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Secretaria de Ciência </a:t>
            </a:r>
            <a:b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 Tecnologia para </a:t>
            </a:r>
            <a:b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o Desenvolvimento Social</a:t>
            </a: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Popularização da ciência </a:t>
            </a:r>
            <a:b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 educação científica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Tecnologias sociais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Economia solidária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Tecnologias assistivas</a:t>
            </a:r>
            <a:b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b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Soberania e segurança </a:t>
            </a:r>
            <a:b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alimentar e nutriciona</a:t>
            </a:r>
            <a:r>
              <a:rPr lang="pt-BR" sz="10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l</a:t>
            </a:r>
            <a:endParaRPr sz="10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5" name="Google Shape;75;p14"/>
          <p:cNvSpPr txBox="1"/>
          <p:nvPr/>
        </p:nvSpPr>
        <p:spPr>
          <a:xfrm>
            <a:off x="4979950" y="1310663"/>
            <a:ext cx="2862900" cy="330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Secretaria de </a:t>
            </a:r>
            <a:b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Desenvolvimento </a:t>
            </a:r>
            <a:b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Tecnológico e Inovação</a:t>
            </a: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Energia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Transportes 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Petróleo e Gás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Biocombustíveis</a:t>
            </a:r>
            <a:b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 Recursos Minerais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Espacial, Nuclear e Defesa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Ecossistemas de inovação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6" name="Google Shape;76;p14"/>
          <p:cNvSpPr/>
          <p:nvPr/>
        </p:nvSpPr>
        <p:spPr>
          <a:xfrm>
            <a:off x="7367100" y="1335550"/>
            <a:ext cx="1502700" cy="591300"/>
          </a:xfrm>
          <a:prstGeom prst="rect">
            <a:avLst/>
          </a:prstGeom>
          <a:solidFill>
            <a:srgbClr val="B6D7A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4"/>
          <p:cNvSpPr txBox="1"/>
          <p:nvPr/>
        </p:nvSpPr>
        <p:spPr>
          <a:xfrm>
            <a:off x="6642038" y="1304638"/>
            <a:ext cx="2862900" cy="40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Secretaria de Ciência </a:t>
            </a:r>
            <a:b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 Tecnologia para </a:t>
            </a:r>
            <a:br>
              <a:rPr lang="pt-BR" sz="922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9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Transformação Digital</a:t>
            </a:r>
            <a:endParaRPr sz="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Microeletrônica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Internet das Coisas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Segurança Cibernética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Inteligência Artificial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Comunicações Avançadas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Economia 4.0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Tecnologias da Informação </a:t>
            </a:r>
            <a:b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 da Comunicação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pt-BR" sz="80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Semicondutores </a:t>
            </a:r>
            <a:endParaRPr sz="8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800"/>
              </a:spcBef>
              <a:spcAft>
                <a:spcPts val="800"/>
              </a:spcAft>
              <a:buNone/>
            </a:pPr>
            <a:endParaRPr sz="922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78" name="Google Shape;78;p14"/>
          <p:cNvSpPr/>
          <p:nvPr/>
        </p:nvSpPr>
        <p:spPr>
          <a:xfrm>
            <a:off x="4578250" y="1075925"/>
            <a:ext cx="28200" cy="2349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4"/>
          <p:cNvSpPr/>
          <p:nvPr/>
        </p:nvSpPr>
        <p:spPr>
          <a:xfrm>
            <a:off x="5457275" y="1506700"/>
            <a:ext cx="218700" cy="21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4"/>
          <p:cNvSpPr/>
          <p:nvPr/>
        </p:nvSpPr>
        <p:spPr>
          <a:xfrm>
            <a:off x="7178675" y="1503950"/>
            <a:ext cx="218700" cy="21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4"/>
          <p:cNvSpPr/>
          <p:nvPr/>
        </p:nvSpPr>
        <p:spPr>
          <a:xfrm>
            <a:off x="3547450" y="1506700"/>
            <a:ext cx="218700" cy="21000"/>
          </a:xfrm>
          <a:prstGeom prst="rect">
            <a:avLst/>
          </a:prstGeom>
          <a:solidFill>
            <a:srgbClr val="0097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4"/>
          <p:cNvSpPr txBox="1"/>
          <p:nvPr/>
        </p:nvSpPr>
        <p:spPr>
          <a:xfrm>
            <a:off x="327825" y="183650"/>
            <a:ext cx="6078600" cy="101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9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ESTRUTURA ORGANIZACIONAL DO MCTI</a:t>
            </a: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83" name="Google Shape;83;p14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4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14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14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4"/>
          <p:cNvSpPr/>
          <p:nvPr/>
        </p:nvSpPr>
        <p:spPr>
          <a:xfrm>
            <a:off x="368025" y="3373850"/>
            <a:ext cx="1080600" cy="124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4"/>
          <p:cNvSpPr txBox="1"/>
          <p:nvPr/>
        </p:nvSpPr>
        <p:spPr>
          <a:xfrm>
            <a:off x="590275" y="3516175"/>
            <a:ext cx="763500" cy="113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Finep</a:t>
            </a:r>
            <a:endParaRPr sz="1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CNPq</a:t>
            </a:r>
            <a:endParaRPr sz="1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AEB</a:t>
            </a:r>
            <a:endParaRPr sz="1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CNEN</a:t>
            </a:r>
            <a:endParaRPr sz="1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82" name="Google Shape;282;p32"/>
          <p:cNvSpPr txBox="1"/>
          <p:nvPr/>
        </p:nvSpPr>
        <p:spPr>
          <a:xfrm>
            <a:off x="1103225" y="3758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SAÚDE</a:t>
            </a:r>
            <a:endParaRPr sz="220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Rede Pró-IFA: Brasil pode se tornar hub internacional na produção de Insumos Farmacêuticos Ativos.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Investimento de R$ 50 milhões na construção do Centro Nacional de Vacinas (UFMG) em parceria com o governo de Minas Gerais.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CNV vai funcionar como um hub para o desenvolvimento de projetos de inovação nas áreas de imunizantes, incluindo novas plataformas vacinais, kits diagnósticos e fármacos. 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Elo entre ambiente acadêmico e a indústria, servindo de catalisador do processo de inovação e de transferência de tecnologia para empresas.</a:t>
            </a: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83" name="Google Shape;283;p32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p32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32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6" name="Google Shape;286;p32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87" name="Google Shape;287;p32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4145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3"/>
          <p:cNvSpPr txBox="1"/>
          <p:nvPr/>
        </p:nvSpPr>
        <p:spPr>
          <a:xfrm>
            <a:off x="1103225" y="3758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CLIMA</a:t>
            </a: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Duas ferramentas são usadas para calcular impactos de emissões e identificar cenários.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Simulador Nacional de Políticas Setoriais e Emissões (SINAPSE): ferramenta oficial do Governo Federal, é capaz de projetar cenários dos efeitos da implementação de políticas públicas para a redução de emissões de gases de efeito estufa.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Plataforma AdaptaBrasil MCTI: apresenta informações sobre risco do impacto climático para todos os municípios brasileiros. Os dados permitem que os gestores, públicos e privados, considerem o risco do impacto climático nos projetos. 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294" name="Google Shape;294;p33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33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96;p33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7" name="Google Shape;297;p33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98" name="Google Shape;298;p33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4145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4"/>
          <p:cNvSpPr txBox="1"/>
          <p:nvPr/>
        </p:nvSpPr>
        <p:spPr>
          <a:xfrm>
            <a:off x="1103225" y="3758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DESASTRES NATURAIS</a:t>
            </a: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Desastres naturais são provocados por eventos climáticos extremos, consequências do desequilíbrio climático, e pela ausência de políticas de urbanização.</a:t>
            </a:r>
            <a:endParaRPr sz="1100" b="1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Expansão e aperfeiçoamento do Sistema de Monitoramento e Alertas de Desastres Naturais do Cemaden vai atingir 1.835 municípios e 70% da população brasileira.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Incorporação de novas tecnologias com o objetivo de melhorar a prevenção e a emissão de alertas, reduzindo os danos e preservando o maior número de vidas.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Editais para a criação de sensores nacionais (parceria do MCTI com BNDES).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Editais para desenvolvimento de sistemas para previsão de meteorológica até seis horas e de aplicativos direcionados a públicos</a:t>
            </a: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pt-B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específicos para alertas de risco. </a:t>
            </a: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305" name="Google Shape;305;p34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4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4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4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34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4145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3" name="Google Shape;303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4"/>
          <p:cNvSpPr txBox="1"/>
          <p:nvPr/>
        </p:nvSpPr>
        <p:spPr>
          <a:xfrm>
            <a:off x="1103225" y="3758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POPULARIZAÇÃO DA CIÊNCIA</a:t>
            </a:r>
            <a:endParaRPr lang="pt-BR" sz="2100" b="1" dirty="0">
              <a:solidFill>
                <a:srgbClr val="666666"/>
              </a:solidFill>
              <a:latin typeface="Poppins"/>
              <a:cs typeface="Poppins"/>
              <a:sym typeface="Poppins"/>
            </a:endParaRPr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1200" b="0" i="0" u="none" strike="noStrike" baseline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2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Estruturação do Programa Nacional de Popularização da Ciência – </a:t>
            </a:r>
            <a:r>
              <a:rPr lang="pt-BR" sz="1200" b="0" i="0" u="none" strike="noStrike" baseline="0" dirty="0" err="1">
                <a:latin typeface="Poppins" panose="00000500000000000000" pitchFamily="2" charset="0"/>
                <a:cs typeface="Poppins" panose="00000500000000000000" pitchFamily="2" charset="0"/>
              </a:rPr>
              <a:t>POPCiência</a:t>
            </a:r>
            <a:r>
              <a:rPr lang="pt-BR" sz="12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, unificando as ações consolidadas com novas propostas de popularização e educação científica.</a:t>
            </a:r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t-BR" sz="1200" b="0" i="0" u="none" strike="noStrike" baseline="0" dirty="0">
              <a:latin typeface="Poppins" panose="00000500000000000000" pitchFamily="2" charset="0"/>
              <a:cs typeface="Poppins" panose="00000500000000000000" pitchFamily="2" charset="0"/>
            </a:endParaRPr>
          </a:p>
          <a:p>
            <a:pPr marL="171450" lvl="0" indent="-17145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t-BR" sz="12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Semana Nacional de Ciência e Tecnologia: maior evento de popularização da ciência do país. Em 2023, a 20ª SNCT será realizada de 14 a 20 de outubro em escolas, universidades, museus, centros de pesquisa, parques, jardins botânicos e outros equipamentos públicos com o tema “Ciências Básicas para o Desenvolvimento Sustentável”. </a:t>
            </a:r>
          </a:p>
          <a:p>
            <a:pPr marR="0" algn="just" rtl="0">
              <a:lnSpc>
                <a:spcPct val="150000"/>
              </a:lnSpc>
            </a:pPr>
            <a:r>
              <a:rPr lang="pt-BR" sz="12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    </a:t>
            </a:r>
          </a:p>
          <a:p>
            <a:pPr marR="0" algn="just" rtl="0">
              <a:lnSpc>
                <a:spcPct val="150000"/>
              </a:lnSpc>
            </a:pPr>
            <a:r>
              <a:rPr lang="pt-BR" sz="1200" dirty="0">
                <a:latin typeface="Poppins" panose="00000500000000000000" pitchFamily="2" charset="0"/>
                <a:cs typeface="Poppins" panose="00000500000000000000" pitchFamily="2" charset="0"/>
              </a:rPr>
              <a:t>  </a:t>
            </a:r>
            <a:r>
              <a:rPr lang="pt-BR" sz="1200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- Edital de R$ 15 milhões: objetivo é fortalecer o evento, que sofreu forte redução do número de participantes nos anos anteriores.</a:t>
            </a:r>
            <a:r>
              <a:rPr lang="pt-BR" b="0" i="0" u="none" strike="noStrike" baseline="0" dirty="0">
                <a:latin typeface="Poppins" panose="00000500000000000000" pitchFamily="2" charset="0"/>
                <a:cs typeface="Poppins" panose="00000500000000000000" pitchFamily="2" charset="0"/>
              </a:rPr>
              <a:t> </a:t>
            </a:r>
            <a:endParaRPr lang="pt-BR" b="1" dirty="0">
              <a:solidFill>
                <a:srgbClr val="666666"/>
              </a:solidFill>
              <a:latin typeface="Poppins" panose="00000500000000000000" pitchFamily="2" charset="0"/>
              <a:ea typeface="Poppins"/>
              <a:cs typeface="Poppins" panose="00000500000000000000" pitchFamily="2" charset="0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</p:txBody>
      </p:sp>
      <p:sp>
        <p:nvSpPr>
          <p:cNvPr id="305" name="Google Shape;305;p34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34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34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34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34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4145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446233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4" name="Google Shape;314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35"/>
          <p:cNvSpPr txBox="1"/>
          <p:nvPr/>
        </p:nvSpPr>
        <p:spPr>
          <a:xfrm>
            <a:off x="553156" y="375800"/>
            <a:ext cx="6628669" cy="4353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AGENDA LEGISLATIVA</a:t>
            </a:r>
            <a:endParaRPr sz="21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PLN 01/2023 de autoria da Presidência da República: recomposição do FNDCT.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b="1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</a:t>
            </a: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 4944/2020 de autoria da deputada </a:t>
            </a:r>
            <a:r>
              <a:rPr lang="pt-BR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Luisa</a:t>
            </a: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Canziani (PTB/PR): Lei do Bem. 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17145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PL 5876/2016 de autoria do Deputado Celso </a:t>
            </a:r>
            <a:r>
              <a:rPr lang="pt-BR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Pansera</a:t>
            </a: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(MDB-RJ) e da Deputada Bruna Furlan (PSDB/SP): Fundo Social do Petróleo. </a:t>
            </a:r>
          </a:p>
          <a:p>
            <a:pPr marL="171450" lvl="0" indent="-17145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MSC 701/2022 - Texto do Acordo entre a República Federativa do Brasil e a Organização Europeia para a Pesquisa Nuclear (CERN) com Relação à Concessão do Status de Membro Associado da CERN, celebrado em Genebra, em 3 de março de 2022.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2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sz="12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</p:txBody>
      </p:sp>
      <p:sp>
        <p:nvSpPr>
          <p:cNvPr id="316" name="Google Shape;316;p35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5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35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5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20" name="Google Shape;320;p35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4145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5" name="Google Shape;325;p36"/>
          <p:cNvPicPr preferRelativeResize="0"/>
          <p:nvPr/>
        </p:nvPicPr>
        <p:blipFill>
          <a:blip r:embed="rId3">
            <a:alphaModFix amt="30000"/>
          </a:blip>
          <a:stretch>
            <a:fillRect/>
          </a:stretch>
        </p:blipFill>
        <p:spPr>
          <a:xfrm>
            <a:off x="0" y="2866315"/>
            <a:ext cx="9144003" cy="2277071"/>
          </a:xfrm>
          <a:prstGeom prst="rect">
            <a:avLst/>
          </a:prstGeom>
          <a:noFill/>
          <a:ln>
            <a:noFill/>
          </a:ln>
        </p:spPr>
      </p:pic>
      <p:pic>
        <p:nvPicPr>
          <p:cNvPr id="326" name="Google Shape;32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27" name="Google Shape;327;p36"/>
          <p:cNvSpPr txBox="1"/>
          <p:nvPr/>
        </p:nvSpPr>
        <p:spPr>
          <a:xfrm>
            <a:off x="1369850" y="1400275"/>
            <a:ext cx="6078600" cy="91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7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MUITO OBRIGADA!</a:t>
            </a:r>
            <a:endParaRPr sz="27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7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7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328" name="Google Shape;328;p36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36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6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6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32" name="Google Shape;332;p36"/>
          <p:cNvPicPr preferRelativeResize="0"/>
          <p:nvPr/>
        </p:nvPicPr>
        <p:blipFill rotWithShape="1">
          <a:blip r:embed="rId5">
            <a:alphaModFix/>
          </a:blip>
          <a:srcRect r="69731" b="65647"/>
          <a:stretch/>
        </p:blipFill>
        <p:spPr>
          <a:xfrm>
            <a:off x="1263463" y="14721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5"/>
          <p:cNvSpPr txBox="1"/>
          <p:nvPr/>
        </p:nvSpPr>
        <p:spPr>
          <a:xfrm>
            <a:off x="1103225" y="833000"/>
            <a:ext cx="6078600" cy="3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AÇÕES DOS 100 DIAS DE GOVERNO</a:t>
            </a: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700" i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 100 dias de governo, o Ministério da Ciência, Tecnologia e Inovação implementou um conjunto de ações de caráter emergencial para recuperar a capacidade científica e contribuir para a agenda de reindustrialização do País.</a:t>
            </a:r>
            <a:r>
              <a:rPr lang="pt-BR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r>
              <a:rPr lang="pt-BR" sz="16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6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95" name="Google Shape;95;p15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15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5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5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9" name="Google Shape;99;p15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8717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6"/>
          <p:cNvSpPr txBox="1"/>
          <p:nvPr/>
        </p:nvSpPr>
        <p:spPr>
          <a:xfrm>
            <a:off x="1103225" y="833000"/>
            <a:ext cx="6078600" cy="362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RETOMADA DO DIÁLOGO </a:t>
            </a:r>
            <a:endParaRPr sz="22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285750" lvl="0" indent="-285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Retomada do diálogo com a comunidade científica </a:t>
            </a:r>
            <a:b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</a:b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 acadêmica, trazendo de volta ao debate atores estratégicos para a construção de políticas de ciência e tecnologia.  </a:t>
            </a:r>
          </a:p>
          <a:p>
            <a:pPr marL="285750" lvl="0" indent="-28575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FontTx/>
              <a:buChar char="-"/>
            </a:pP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Em 100 dias, foram realizadas 177 reuniões com diversos setores da sociedade</a:t>
            </a:r>
            <a:r>
              <a:rPr lang="pt-B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incluindo </a:t>
            </a: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entidades da comunidade científica e acadêmica e do setor produtivo.</a:t>
            </a: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Restabelecimento do Conselho Nacional de Ciência e Tecnologia por decreto do presidente Lula (06/04/2023).</a:t>
            </a:r>
            <a:endParaRPr sz="16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</p:txBody>
      </p:sp>
      <p:sp>
        <p:nvSpPr>
          <p:cNvPr id="106" name="Google Shape;106;p16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6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6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6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0" name="Google Shape;110;p16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8717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17"/>
          <p:cNvSpPr txBox="1"/>
          <p:nvPr/>
        </p:nvSpPr>
        <p:spPr>
          <a:xfrm>
            <a:off x="1103225" y="4520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100" b="1" dirty="0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RECOMPOSIÇÃO INTEGRAL DO FNDCT</a:t>
            </a:r>
            <a:endParaRPr sz="21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O Fundo Nacional de Desenvolvimento Científico e Tecnológico é o principal instrumento de financiamento público da ciência brasileira. 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Presidência da República envia ao Congresso Nacional o PLN 01 que propõe abertura de crédito suplementar em favor do MCTI no valor de R$ 4,18 bilhões (28/03/2023). 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Com a aprovação, o valor do FNDCT alcançará R$ 9,96 bilhões em 2023. Recursos serão investidos em projetos estruturantes em áreas prioritárias para o desenvolvimento nacional, como combate à fome, saúde, clima, reindustrialização, transição energética e transformação digital. </a:t>
            </a:r>
            <a:endParaRPr sz="11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t-BR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Aprovada pelo </a:t>
            </a:r>
            <a:r>
              <a:rPr lang="pt-BR" sz="11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Congresso Nacional proposta </a:t>
            </a:r>
            <a:r>
              <a:rPr lang="pt-BR" sz="1100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para que a TR seja usada nos empréstimos concedidos com recursos do Fundo em substituição à TJLP.</a:t>
            </a:r>
            <a:endParaRPr sz="1000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 dirty="0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 dirty="0"/>
          </a:p>
        </p:txBody>
      </p:sp>
      <p:sp>
        <p:nvSpPr>
          <p:cNvPr id="117" name="Google Shape;117;p17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17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17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7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21" name="Google Shape;121;p17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4907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8"/>
          <p:cNvSpPr txBox="1"/>
          <p:nvPr/>
        </p:nvSpPr>
        <p:spPr>
          <a:xfrm>
            <a:off x="1103225" y="12140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CONCURSO PÚBLICO</a:t>
            </a: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Autorizada realização de concurso público, com 814 novas vagas no MCTI e unidades de pesquisa vinculadas (10/04/2023). 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Edital prevê 296 vagas para analista em ciência e tecnologia; 253 para pesquisador; e 265 para tecnologista.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É o primeiro concurso público autorizado pelo governo do presidente Lula. 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28" name="Google Shape;128;p18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18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18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18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2" name="Google Shape;132;p18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13289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19"/>
          <p:cNvSpPr txBox="1"/>
          <p:nvPr/>
        </p:nvSpPr>
        <p:spPr>
          <a:xfrm>
            <a:off x="1103225" y="12140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REAJUSTE DAS BOLSAS</a:t>
            </a: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- 258 mil estudantes e pesquisadores foram contemplados com o reajuste das bolsas da Capes e do CNPq.</a:t>
            </a:r>
            <a:endParaRPr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Medida representa investimento de R$ 2,38 bilhões na pesquisa científica e avança na correção da defasagem de 10 anos.</a:t>
            </a:r>
            <a:r>
              <a:rPr lang="pt-BR" sz="16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endParaRPr sz="16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39" name="Google Shape;139;p19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19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19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19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43" name="Google Shape;143;p19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13289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0"/>
          <p:cNvSpPr txBox="1"/>
          <p:nvPr/>
        </p:nvSpPr>
        <p:spPr>
          <a:xfrm>
            <a:off x="1103225" y="12140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MENINAS E MULHERES NA CIÊNCIA</a:t>
            </a: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Edital no valor de R$ 100 milhões será lançado pelo CNPq para apoiar projetos que estimulam o ingresso e a formação de meninas e mulheres nas Ciências Exatas, nas Engenharias e na Computação. 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Mulheres têm 60% de participação nas bolsas de iniciação científica, mas somente 35% nas bolsas de produtividade. 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50" name="Google Shape;150;p20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0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0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0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4" name="Google Shape;154;p20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13289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Google Shape;159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858725" y="4457900"/>
            <a:ext cx="2132777" cy="515500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1"/>
          <p:cNvSpPr txBox="1"/>
          <p:nvPr/>
        </p:nvSpPr>
        <p:spPr>
          <a:xfrm>
            <a:off x="1103225" y="1214000"/>
            <a:ext cx="6078600" cy="440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666666"/>
                </a:solidFill>
                <a:latin typeface="Poppins"/>
                <a:ea typeface="Poppins"/>
                <a:cs typeface="Poppins"/>
                <a:sym typeface="Poppins"/>
              </a:rPr>
              <a:t>APOIO À INOVAÇÃO</a:t>
            </a: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Finep liberou mais de R$ 1 bilhão para operações de crédito até 14 de abril.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Volume é mais do que o dobro do valor desembolsado no mesmo período de 2022.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- Recursos vão apoiar a geração de inovação em setores como Agronegócios, Alimentos e Combustíveis Sustentáveis.</a:t>
            </a:r>
            <a:endParaRPr sz="130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2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1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pt-BR" sz="1300" i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</a:t>
            </a:r>
            <a:endParaRPr sz="1300" i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just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1900" b="1">
              <a:solidFill>
                <a:srgbClr val="666666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1700"/>
          </a:p>
        </p:txBody>
      </p:sp>
      <p:sp>
        <p:nvSpPr>
          <p:cNvPr id="161" name="Google Shape;161;p21"/>
          <p:cNvSpPr/>
          <p:nvPr/>
        </p:nvSpPr>
        <p:spPr>
          <a:xfrm>
            <a:off x="6785400" y="-32925"/>
            <a:ext cx="2358600" cy="103500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1"/>
          <p:cNvSpPr/>
          <p:nvPr/>
        </p:nvSpPr>
        <p:spPr>
          <a:xfrm>
            <a:off x="4426800" y="-32925"/>
            <a:ext cx="2358600" cy="1035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1"/>
          <p:cNvSpPr/>
          <p:nvPr/>
        </p:nvSpPr>
        <p:spPr>
          <a:xfrm>
            <a:off x="2068200" y="-32925"/>
            <a:ext cx="2358600" cy="103500"/>
          </a:xfrm>
          <a:prstGeom prst="rect">
            <a:avLst/>
          </a:prstGeom>
          <a:solidFill>
            <a:srgbClr val="3876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1"/>
          <p:cNvSpPr/>
          <p:nvPr/>
        </p:nvSpPr>
        <p:spPr>
          <a:xfrm>
            <a:off x="-290400" y="-32925"/>
            <a:ext cx="2358600" cy="103500"/>
          </a:xfrm>
          <a:prstGeom prst="rect">
            <a:avLst/>
          </a:prstGeom>
          <a:solidFill>
            <a:srgbClr val="4A86E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5" name="Google Shape;165;p21"/>
          <p:cNvPicPr preferRelativeResize="0"/>
          <p:nvPr/>
        </p:nvPicPr>
        <p:blipFill rotWithShape="1">
          <a:blip r:embed="rId4">
            <a:alphaModFix/>
          </a:blip>
          <a:srcRect r="69731" b="65647"/>
          <a:stretch/>
        </p:blipFill>
        <p:spPr>
          <a:xfrm>
            <a:off x="947713" y="1328928"/>
            <a:ext cx="383775" cy="435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2027</Words>
  <Application>Microsoft Office PowerPoint</Application>
  <PresentationFormat>Apresentação na tela (16:9)</PresentationFormat>
  <Paragraphs>455</Paragraphs>
  <Slides>25</Slides>
  <Notes>25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30" baseType="lpstr">
      <vt:lpstr>Arial</vt:lpstr>
      <vt:lpstr>Poppins ExtraBold</vt:lpstr>
      <vt:lpstr>Poppins</vt:lpstr>
      <vt:lpstr>Calibri</vt:lpstr>
      <vt:lpstr>Simple Light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Lísia Gusmão</dc:creator>
  <cp:lastModifiedBy>Lísia Gusmão</cp:lastModifiedBy>
  <cp:revision>12</cp:revision>
  <dcterms:modified xsi:type="dcterms:W3CDTF">2023-04-19T03:07:42Z</dcterms:modified>
</cp:coreProperties>
</file>